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422" r:id="rId2"/>
    <p:sldId id="423" r:id="rId3"/>
    <p:sldId id="429" r:id="rId4"/>
    <p:sldId id="436" r:id="rId5"/>
    <p:sldId id="433" r:id="rId6"/>
    <p:sldId id="437" r:id="rId7"/>
    <p:sldId id="438" r:id="rId8"/>
    <p:sldId id="425" r:id="rId9"/>
    <p:sldId id="439" r:id="rId10"/>
    <p:sldId id="424" r:id="rId11"/>
    <p:sldId id="435" r:id="rId12"/>
    <p:sldId id="319" r:id="rId13"/>
    <p:sldId id="441" r:id="rId14"/>
    <p:sldId id="440" r:id="rId15"/>
    <p:sldId id="445" r:id="rId16"/>
    <p:sldId id="442" r:id="rId17"/>
    <p:sldId id="443" r:id="rId18"/>
    <p:sldId id="444" r:id="rId19"/>
    <p:sldId id="446" r:id="rId20"/>
    <p:sldId id="461" r:id="rId21"/>
    <p:sldId id="347" r:id="rId22"/>
    <p:sldId id="460" r:id="rId23"/>
    <p:sldId id="449" r:id="rId24"/>
    <p:sldId id="45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6DA6998-CB5A-456C-B3E9-B545D8D7BF3A}">
          <p14:sldIdLst>
            <p14:sldId id="422"/>
            <p14:sldId id="423"/>
            <p14:sldId id="429"/>
            <p14:sldId id="436"/>
            <p14:sldId id="433"/>
            <p14:sldId id="437"/>
            <p14:sldId id="438"/>
            <p14:sldId id="425"/>
            <p14:sldId id="439"/>
            <p14:sldId id="424"/>
            <p14:sldId id="435"/>
            <p14:sldId id="319"/>
            <p14:sldId id="441"/>
            <p14:sldId id="440"/>
            <p14:sldId id="445"/>
            <p14:sldId id="442"/>
            <p14:sldId id="443"/>
            <p14:sldId id="444"/>
            <p14:sldId id="446"/>
            <p14:sldId id="461"/>
          </p14:sldIdLst>
        </p14:section>
        <p14:section name="Раздел без заголовка" id="{50CE2891-227A-469E-B6B1-A5112DE1A671}">
          <p14:sldIdLst>
            <p14:sldId id="347"/>
            <p14:sldId id="460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304" autoAdjust="0"/>
  </p:normalViewPr>
  <p:slideViewPr>
    <p:cSldViewPr>
      <p:cViewPr varScale="1">
        <p:scale>
          <a:sx n="61" d="100"/>
          <a:sy n="61" d="100"/>
        </p:scale>
        <p:origin x="-16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FC734BD-351A-4E83-BE51-ABE1AF6AF960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CA9065-DD83-42C3-9DEB-1746A971193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3%D0%BB%D0%BE%D0%B1%D0%B0%D0%BB%D1%8C%D0%BD%D0%BE%D0%B5_%D0%BF%D0%BE%D1%82%D0%B5%D0%BF%D0%BB%D0%B5%D0%BD%D0%B8%D0%B5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1916113"/>
            <a:ext cx="6172200" cy="16573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Лекции 2. Эволюция взаимоотношений общества и природы.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Владимир Николаевич Гавриленко</a:t>
            </a:r>
          </a:p>
        </p:txBody>
      </p:sp>
    </p:spTree>
    <p:extLst>
      <p:ext uri="{BB962C8B-B14F-4D97-AF65-F5344CB8AC3E}">
        <p14:creationId xmlns:p14="http://schemas.microsoft.com/office/powerpoint/2010/main" val="178708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1.7.Концепция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охраны окружающей среды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003232" cy="5061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Недостатки концепции: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а) экономические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ограничения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реализации концепции охраны окружающей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среды из-за  высокой стоимость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очистных сооружений 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устройств;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б) высокая степень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очистки выбросов и сбросов от вредных веществ сильно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снижают конкурентоспособность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выпускаемой продукции и перекладывают тяжесть соответствующих затрат на потребителей.</a:t>
            </a:r>
          </a:p>
        </p:txBody>
      </p:sp>
    </p:spTree>
    <p:extLst>
      <p:ext uri="{BB962C8B-B14F-4D97-AF65-F5344CB8AC3E}">
        <p14:creationId xmlns:p14="http://schemas.microsoft.com/office/powerpoint/2010/main" val="291462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 Возможные парадигмы развития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концепция роста производства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без  учета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ограниченности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 экономического положения будущих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поколений);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концепция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сокращение производства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товаров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(использование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только экологически чистых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производств);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3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концепция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Римского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клуба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(замедлить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рост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стабилизировать численность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населения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«золотой» миллиард,   при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современном уровне технологического развития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позволит вписаться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современную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биосферу);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4.компромиссная концепция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учет  экологических ограничений при производстве товаров 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сохранение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продолжение экономического развития при минимальном использовании не возобновляемых природных ресурсов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переход к использованию неисчерпаемых и возобновляемых природных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ресурсов).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57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2.Стратегия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устойчивого развития и  сдерживающие экологические факторы.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62124"/>
            <a:ext cx="7344816" cy="4619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743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27449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300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2.2.Концепция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устойчивого развития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человечества (1992 год)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i="1" dirty="0"/>
              <a:t> </a:t>
            </a:r>
            <a:r>
              <a:rPr lang="ru-RU" i="1" dirty="0" smtClean="0"/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предполагает такой тип развития общества, при котором подразумевается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удовлетворение потребностей современного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поколения людей 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 угрожая возможности будущих поколений удовлетворять собственные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потребности»: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Сохранению подлежат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рост возможности удовлетворять потребности как сегодня, так и в будущем.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2.Изменению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подлежат: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подход к эксплуатации ресурсов,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технологическое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совершенствование производства,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инвестиций на внедрение прогрессивных технологий 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управления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экономикой.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455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2.3.Главные условия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устойчивого развития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приоритетность качественных показателей (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качества жизни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перед количественными (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численностью, потреблением);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сохранение биологического и культурного разнообразия;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•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согласование природопользования с эволюционной периодичностью природных процессов.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75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базовые императивы концепции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Первый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императив 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запреты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те виды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человеческой/производственной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деятельности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приводят к  необратимым изменениям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 биосфере, несовместимыми с самим существованием человечества. 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императив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изменения мировоззрения людей, его поворота к общечеловеческим ценностям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 умению ставить превыше всего не частные, а общие интересы, к переоценке традиционных потребительских идеалов и т. д.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084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5.6.Постулаты концепция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устойчивого развития экономики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человека на здоровую и плодотворную жизнь в гармонии с природой;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обеспечение равенства возможностей развития экономики и сохранения окружающей среды как для нынешнего, так и для будущих поколений;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охрана природы за счет внедрения экологически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чистых технологий, направленных на сохранение природной среды;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внедрение безопасных прогрессивных технологий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направленных на снижение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энергоемкости материалоемкости продукции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1500"/>
            <a:ext cx="8352928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461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91445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622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2.6. Понятие 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экономики»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1.Экологизация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дальнейшее развитие производственных сил может осуществляться при условии обязательного применения методов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экологической регламентации хозяйственной деятельности,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принципов экологического аудита и эколого-экономических методов хозяйствования.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учитывает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только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ограниченность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ресурсов, источников энергии, но 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последствия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различных чрезвычайных ситуаций техногенного и социально-политического  характера , которые наносят экономике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значительный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ущерб. </a:t>
            </a:r>
          </a:p>
        </p:txBody>
      </p:sp>
    </p:spTree>
    <p:extLst>
      <p:ext uri="{BB962C8B-B14F-4D97-AF65-F5344CB8AC3E}">
        <p14:creationId xmlns:p14="http://schemas.microsoft.com/office/powerpoint/2010/main" val="3655400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620688"/>
            <a:ext cx="7846640" cy="2016224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1.Эволюция парадигм взаимодействия общества и природы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2852936"/>
            <a:ext cx="6172200" cy="3522464"/>
          </a:xfrm>
        </p:spPr>
        <p:txBody>
          <a:bodyPr>
            <a:normAutofit/>
          </a:bodyPr>
          <a:lstStyle/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52936"/>
            <a:ext cx="7056784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53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экономики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ЕС: сократить к 2020 г. выбросы парниковых газов на 20%, повысить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энергоэфективность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20% и довести долю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возобновимых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источников энергии до 20% (план 20:20:20) изменяет экономику Европы.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США: 90 млрд. долл. для стимулирования инноваций и роста в энергосбережение, «зеленом» бизнесе, технологиях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стремление сократить выбросы на 50% к 2050 г., а затем и на 80% к 2080 г. окажет огромное воздействие на темпы инноваций и структурные изменения.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Уже в ближайшем будущем ключевым определением для передовых экономик мира станут «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низкоуглеродная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 экономика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ее высокой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энергоэффективностью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минимальным воздействием на климатическую систему.</a:t>
            </a:r>
          </a:p>
        </p:txBody>
      </p:sp>
    </p:spTree>
    <p:extLst>
      <p:ext uri="{BB962C8B-B14F-4D97-AF65-F5344CB8AC3E}">
        <p14:creationId xmlns:p14="http://schemas.microsoft.com/office/powerpoint/2010/main" val="2262053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3. Международное сотрудничество  в решении глобальных экологических проблем общества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20080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902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3.1.Важнейшие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глобальные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Социальные проблемы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глобальная безопасность, глобализация политической власти и структуры гражданского обществ, экономики,  преодоление технологической и экономической отсталости между  странами).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Экологические проблемы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снижение  загрязнения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окружающей среды, обеспечение человечества необходимыми природными ресурсами, освоение Мирового океана и космического пространства).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Социокультурные проблемы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роста народонаселения, охраны и укрепления здоровья людей, образования 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мультикультурности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 . </a:t>
            </a:r>
          </a:p>
        </p:txBody>
      </p:sp>
    </p:spTree>
    <p:extLst>
      <p:ext uri="{BB962C8B-B14F-4D97-AF65-F5344CB8AC3E}">
        <p14:creationId xmlns:p14="http://schemas.microsoft.com/office/powerpoint/2010/main" val="868342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глобальных экологических проблем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1628800"/>
            <a:ext cx="8064896" cy="4824536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1. Глобальные проблемы являются следствием противостояния природы и человечества,  разнонаправленностью тенденций в ходе развития природы и человеческой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культуры ( природа существует по принципу отрицательной обратной связи (биотическая регуляция окружающей среды), в то время как человеческая культура — по принципу положительной обратной связи).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2.Глобальные проблемы порождены противоречиями общественного развития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 возросшими масштабами воздействия деятельности человечества на биосферу и  с неравномерностью социально-экономического и научно-технического развития стран и регионов).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3.Решение глобальных проблем требует международного сотрудничества.</a:t>
            </a:r>
          </a:p>
        </p:txBody>
      </p:sp>
    </p:spTree>
    <p:extLst>
      <p:ext uri="{BB962C8B-B14F-4D97-AF65-F5344CB8AC3E}">
        <p14:creationId xmlns:p14="http://schemas.microsoft.com/office/powerpoint/2010/main" val="3016560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.3.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климата (глобальное потепление).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9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7787208" cy="520506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/>
              <a:t>                       </a:t>
            </a:r>
            <a:r>
              <a:rPr lang="ru-RU" sz="2800" b="1" dirty="0"/>
              <a:t>Суть проблемы:</a:t>
            </a:r>
            <a:r>
              <a:rPr lang="ru-RU" dirty="0"/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приповерхностная температура воздуха за период 1906—2005 годов выросла на 0,74±0,18 °C;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темпы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потепления во второй половины этого периода  вдвое выше, чем за период в целом</a:t>
            </a:r>
            <a:r>
              <a:rPr lang="ru-RU" b="1" dirty="0"/>
              <a:t>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/>
              <a:t>                    </a:t>
            </a:r>
            <a:r>
              <a:rPr lang="ru-RU" sz="2800" b="1" dirty="0"/>
              <a:t>Причины потепления:</a:t>
            </a:r>
          </a:p>
          <a:p>
            <a:pPr>
              <a:lnSpc>
                <a:spcPct val="90000"/>
              </a:lnSpc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увеличение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концентрации парниковых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газов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(углекислый газ, оксид азота, метан, угарный газ,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галогенопроизводные углеводороды);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вариации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светимости Солнца; </a:t>
            </a:r>
          </a:p>
          <a:p>
            <a:pPr>
              <a:lnSpc>
                <a:spcPct val="90000"/>
              </a:lnSpc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снижение альбедо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Земли, вулканическая деятельность;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орбитальном движении Земли вокруг Солнца.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3830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3.4.Решение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проблемы глобального изменения климата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1.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общие обязательства государств по контролю за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загрязнением атмосферы , обмену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информацией о состоянии окружающей среды, мониторингу атмосферного воздуха, оценке трансграничного воздействия (1979 г.). </a:t>
            </a:r>
          </a:p>
          <a:p>
            <a:pPr marL="0" indent="0" algn="just" fontAlgn="base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2. сокращению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выбросов  в атмосферу и стабилизация на безопасном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уровне парниковых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газов (углекислого газа, метана, оксида азота, озона,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хлорфторуглеродов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), загрязняющих веществ ( серы  и окислов азота)(1992); </a:t>
            </a:r>
          </a:p>
          <a:p>
            <a:pPr marL="0" indent="0" algn="just" fontAlgn="base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2.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развитие энергосберегающих технологий, более широкое использование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возобновляемых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источников энергии;</a:t>
            </a:r>
          </a:p>
          <a:p>
            <a:pPr fontAlgn="base"/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202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3.5.Решение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проблемы глобального изменения климата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4. принятие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Киотской конвенции (1997 г.), обязывающей развитые страны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сократить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выбросы углекислого газа (ЕС -  на 8 %,  США- на 7 %, Япония-  на 6 %;</a:t>
            </a:r>
          </a:p>
          <a:p>
            <a:pPr marL="0" indent="0" fontAlgn="base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5. принятие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Парижского соглашения(2015 г.), регулирующего меры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 снижению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углекислого газа в атмосфере для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снижения темпов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2" tooltip="Глобальное потепление"/>
              </a:rPr>
              <a:t>потепления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fontAlgn="base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Целью соглашения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является «активизировать осуществление» Рамочной конвенции ООН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изменению климата, в частности, удержать рост глобальной средней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температуры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«намного ниже» 2 °C и «приложить усилия» для ограничения роста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температуры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величиной 1,5 °C.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3664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3.6.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Разрушение озонового слоя Земли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124744"/>
            <a:ext cx="8137525" cy="5257006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Суть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проблемы: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• уменьшение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количества стратосферного озона над Антарктикой в сентябре-октябре на 60% от общего содержания озона,  в средних широтах обоих полушарий на  4— 5%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• озоновый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cлой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защищает все живое на Земле от жесткого ультрафиолетового излучения Солнца, существенно влияет на распределение температуры в верхних слоях атмосферы, что в свою очередь оказывает влияние на климат.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Причины: 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•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хлорфторуглероды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(ХФУ)  используются в качестве газов-наполнителей в аэрозольных упаковках, при производстве пенистых веществ, в качестве хладонов в холодильных установках и кондиционерах, в качестве растворителей  в промышленном производстве и т.п.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• ХФУ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попадая в стратосферу и разрушаясь под действием ультрафиолетового излучения Солнца, выделяют свободный хлор, участвующий в каталитических реакциях разрушения озона;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• одна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молекула такого инертного газа способна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разрушить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до 1000 молекул озона, а некоторые ХФУ могут сохраняться в атмосфере более 100 лет.</a:t>
            </a:r>
          </a:p>
        </p:txBody>
      </p:sp>
    </p:spTree>
    <p:extLst>
      <p:ext uri="{BB962C8B-B14F-4D97-AF65-F5344CB8AC3E}">
        <p14:creationId xmlns:p14="http://schemas.microsoft.com/office/powerpoint/2010/main" val="5485136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3.7.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Пути решения проблемы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принята многосторонняя конвенция об охране озонового слоя Земли ( 1985 г.);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принят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Монреальский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протокол по веществам, разрушающим озоновый слой (1987 г.). Протокол определяет перечень, порядок и нормы поэтапного снижения производства и потребления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озоноразрушающих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веществ;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рекомендовано  производство веществ, наносящих наибольший ущерб озоновому слою, постепенно сокращать, а в будущем прекратить их производство;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если бы Протокол не был подписан, уровни веществ, разрушающих озоновый слой, были бы сейчас в пять раз выше ныне существующих</a:t>
            </a:r>
          </a:p>
        </p:txBody>
      </p:sp>
    </p:spTree>
    <p:extLst>
      <p:ext uri="{BB962C8B-B14F-4D97-AF65-F5344CB8AC3E}">
        <p14:creationId xmlns:p14="http://schemas.microsoft.com/office/powerpoint/2010/main" val="3760364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3.8. Истощение запасов пресной воды и загрязнение вод Мирового океана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20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552" y="1052736"/>
            <a:ext cx="7884864" cy="5400452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ru-RU" sz="1800" dirty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/>
              <a:t>                              </a:t>
            </a:r>
            <a:r>
              <a:rPr lang="ru-RU" b="1" dirty="0"/>
              <a:t>Суть проблемы</a:t>
            </a:r>
            <a:r>
              <a:rPr lang="ru-RU" sz="2000" b="1" dirty="0"/>
              <a:t>: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неравномерность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распределения населения и водных ресурсов по земному шару (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обеспеченность населения пресной воды ) ;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колебания речного стока во времени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 ресурсы пресных вод уменьшаются в 3—4 раза, не бывает дождей в течение нескольких лет, что приводит к пересыханию рек);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добыча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подземных вод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(обеспечивают потребности одной трети населения Земли) во многих регионах земного шара ведется в таких объемах, которые значительно превышают способность природы к их возобновлению;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 Мирового океана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 питание ледников, рек и озер,  фитопланктон обеспечивает 50—70 % общего объема кислорода, потребляемого живыми существами).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397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1.1.ПРИНЦИПЫ ВЗАИМОДЕЙСТВИЯ СОЦИАЛЬНЫХ СИСТЕМ С ПРИРОДОЙ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003232" cy="513318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1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 обеспечение ресурсами  растущие потребности населения планеты;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2. сохранение качества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природно-ресурсного потенциала природной окружающей среды, его способности удовлетворять потребности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не только нынешнего, но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и грядущих поколений.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Парадигма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-(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пример, образец) - исходная концептуальная  модель постановки проблем и их решения, методов исследования, господствующих в течение определенного исторического периода в научном сообществе. </a:t>
            </a: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Смена парадигм представляет собой научную революцию.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9359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3.9.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931224" cy="549322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охрана количества водных ресурсов( голубая революция) -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увеличении отдачи сельскохозяйственного производства на единицу расходуемых водных ресурсов при более эффективном управлении водным хозяйством;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сохранение качества водных ресурсов и вод Мирового океана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замкнутые циклы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водопользования,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запрещение или ограничение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сбросов загрязняющих веществ,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предотвращение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преднамеренного загрязнения морской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эксплуатационными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отходами с судов, а также частично от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стационарных 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плавучих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платформ,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запрещение или ограничение захоронения отходов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материалов, предотвращение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загрязнения или уменьшение его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последствий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результате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техногенных аварий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катастроф) 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039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3.10.Разрушение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почвенного покрова Земли.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40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268761"/>
            <a:ext cx="8137277" cy="5184428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Суть проблемы: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млрд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га земли подвержены вызываемой деятельностью человека деградации, что ставит под угрозу наличие средств существования почти 1 млрд человек;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Основные причины :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засоление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почв в результате орошения;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эрозия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, вызванная чрезмерным выпасом, обезлесением, опустыниванием земель;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заболачивание почв в районах достаточного или избыточного атмосферного увлажнении;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уплотнение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почв, техногенное их загрязнение;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ежегодно  20 млн га сельскохозяйственных угодий становятся непригодными для возделывания сельскохозяйственных культур вследствие деградации почв или наступления городов.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66979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8003232" cy="85010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3.11.Сохранение биологического разнообразия.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5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3568" y="1196752"/>
            <a:ext cx="8136582" cy="5256584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Суть проблемы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биологическое разнообразие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—  необходимое условие поддержания нормального состояния и функционирования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биосферы;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естественная биологическая эволюции происходит необычайно медленно;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процесс связан с динамикой климата Земли и  геологическими процессами;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          Техногенная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эволюция: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- процесс ускоряется за счет НТР;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-  за последние 300 лет уничтожено 66–68% лесов и лесистость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сократилась до 30%;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-  около четверти миллиона видов растений, т.е. каждый восьмой, находятся под угрозой исчезновения;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-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под угрозой вымирания находятся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25% всех видов млекопитающих и 11% всех видов птиц;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-  продолжается истощение рыбных промысловых районов Мирового океана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—за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последние полвека рыбные уловы выросли почти в пять раз, при этом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70%океанических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промыслов подвергаются предельной, либо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запредельной эксплуатации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25913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 этапа взаимодействия природы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Типы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взаимоотношений общества и природы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определяются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переворотами в производстве, производительных силах общества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1."присваивающая экономика"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/>
              <a:t> 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(природные ресурсы - божий дар);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2."производящая экономика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промышленная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революция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(природные ресурсы  - бесплатная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неограниченная кладовая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3.«техногенная  экономика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массовое, автоматизированное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(природные ресурсы ограничены, бесконтрольное изъятие их создает техногенные и экологические проблемы).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578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365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стадии эколого-экономического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общества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	Фронтальная экономика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(60-70 гг. 20-го века): факторами экономического развития считался труд и капитал, а природные ресурсы принимались неистощимыми и масштаб их потребления не являлся фактором экономического роста, т.е. эффективность экономики была приоритетной над природой.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Экономическое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развитие с учётом охраны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природы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(70-80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гг. 20-го века): рост производства привел к загрязнению окружающей среды.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3. Устойчивое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(90-е  гг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20-го века) : задачи экономического и социального развития должны быть определены с учётом экономического приоритета во всех странах с различными экосистемами. 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51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Фронтальный тип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экономического развития.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7931224" cy="498916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быстрое истощение 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возобновимых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видов природных ресурсов (прежде всего полезных ископаемых);</a:t>
            </a:r>
          </a:p>
          <a:p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эксплуатация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возобновимых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ресурсов (почва, леса и пр.) со скоростью, превышающей возможности их воспроизводства и восстановления;</a:t>
            </a:r>
          </a:p>
          <a:p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объемы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загрязнений и отходов,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превышают  </a:t>
            </a:r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ассимиляционные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возможности окружающей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среды;</a:t>
            </a:r>
          </a:p>
          <a:p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 техногенного типа экономического развития свойственно появление </a:t>
            </a:r>
            <a:r>
              <a:rPr lang="ru-RU" sz="2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кстерналий</a:t>
            </a:r>
            <a:r>
              <a:rPr lang="ru-RU" sz="2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внешних эффектов).</a:t>
            </a:r>
            <a:endParaRPr lang="ru-RU" sz="2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23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фронтальной экономики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факторы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экономического роста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капитал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трудовые ресурсы, 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природные ресурсы, территории  принимались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неограниченными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общественном производстве 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доминирование </a:t>
            </a:r>
            <a:r>
              <a:rPr lang="ru-RU" sz="2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технологического уклада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(   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автомобилестроение,  металлургия, 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производства товаров длительного пользования, синтетических материалов, органической химии, переработки 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нефти); </a:t>
            </a:r>
          </a:p>
          <a:p>
            <a:pPr marL="0" indent="0">
              <a:buNone/>
            </a:pP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3. </a:t>
            </a: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- массовое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серийное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производстве,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широкое использование 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электрической энергии  и двигателей внутреннего сгорания.</a:t>
            </a:r>
          </a:p>
        </p:txBody>
      </p:sp>
    </p:spTree>
    <p:extLst>
      <p:ext uri="{BB962C8B-B14F-4D97-AF65-F5344CB8AC3E}">
        <p14:creationId xmlns:p14="http://schemas.microsoft.com/office/powerpoint/2010/main" val="155964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Концепция охраны окружающей среды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7931224" cy="4845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подход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который стал наиболее естественной реакцией на угрозу экологического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кризиса: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сократить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природоемкость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экономики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 затрагивая ее основ, а лишь уменьшая загрязнение окружающей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среды;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осуществлять  национальные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 региональные программы охраны окружающей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среды;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существенно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увеличить затраты на охрану окружающей среды. </a:t>
            </a:r>
          </a:p>
        </p:txBody>
      </p:sp>
    </p:spTree>
    <p:extLst>
      <p:ext uri="{BB962C8B-B14F-4D97-AF65-F5344CB8AC3E}">
        <p14:creationId xmlns:p14="http://schemas.microsoft.com/office/powerpoint/2010/main" val="35885244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1944</TotalTime>
  <Words>2030</Words>
  <Application>Microsoft Office PowerPoint</Application>
  <PresentationFormat>Экран (4:3)</PresentationFormat>
  <Paragraphs>135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Эркер</vt:lpstr>
      <vt:lpstr>Лекции 2. Эволюция взаимоотношений общества и природы. </vt:lpstr>
      <vt:lpstr>1.Эволюция парадигм взаимодействия общества и природы </vt:lpstr>
      <vt:lpstr>1.1.ПРИНЦИПЫ ВЗАИМОДЕЙСТВИЯ СОЦИАЛЬНЫХ СИСТЕМ С ПРИРОДОЙ</vt:lpstr>
      <vt:lpstr>1.2. этапа взаимодействия природы и общества</vt:lpstr>
      <vt:lpstr>Презентация PowerPoint</vt:lpstr>
      <vt:lpstr>1.3. стадии эколого-экономического развития общества</vt:lpstr>
      <vt:lpstr>1.4. Фронтальный тип экономического развития. </vt:lpstr>
      <vt:lpstr>1.5. Модель фронтальной экономики </vt:lpstr>
      <vt:lpstr>1.6. Концепция охраны окружающей среды </vt:lpstr>
      <vt:lpstr>1.7.Концепция охраны окружающей среды</vt:lpstr>
      <vt:lpstr>1.8. Возможные парадигмы развития </vt:lpstr>
      <vt:lpstr>2.Стратегия устойчивого развития и  сдерживающие экологические факторы. </vt:lpstr>
      <vt:lpstr>Презентация PowerPoint</vt:lpstr>
      <vt:lpstr>2.2.Концепция устойчивого развития человечества (1992 год) </vt:lpstr>
      <vt:lpstr>2.3.Главные условия устойчивого развития </vt:lpstr>
      <vt:lpstr>2.3. базовые императивы концепции</vt:lpstr>
      <vt:lpstr>5.6.Постулаты концепция устойчивого развития экономики </vt:lpstr>
      <vt:lpstr>Презентация PowerPoint</vt:lpstr>
      <vt:lpstr>2.6. Понятие «экологизация экономики»</vt:lpstr>
      <vt:lpstr>2.7. Экологизация экономики </vt:lpstr>
      <vt:lpstr>3. 3. Международное сотрудничество  в решении глобальных экологических проблем общества </vt:lpstr>
      <vt:lpstr>3.1.Важнейшие глобальные проблемы</vt:lpstr>
      <vt:lpstr>3.2. Особенности глобальных экологических проблем</vt:lpstr>
      <vt:lpstr>3.3. Изменение климата (глобальное потепление).</vt:lpstr>
      <vt:lpstr>3.4.Решение проблемы глобального изменения климата </vt:lpstr>
      <vt:lpstr>3.5.Решение проблемы глобального изменения климата </vt:lpstr>
      <vt:lpstr>3.6. Разрушение озонового слоя Земли. </vt:lpstr>
      <vt:lpstr>3.7. Пути решения проблемы </vt:lpstr>
      <vt:lpstr>3.8. Истощение запасов пресной воды и загрязнение вод Мирового океана. </vt:lpstr>
      <vt:lpstr>3.9. Решение проблемы</vt:lpstr>
      <vt:lpstr>3.10.Разрушение почвенного покрова Земли. </vt:lpstr>
      <vt:lpstr>3.11.Сохранение биологического разнообразия.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             природопользования</dc:title>
  <dc:creator>User</dc:creator>
  <cp:lastModifiedBy>User</cp:lastModifiedBy>
  <cp:revision>93</cp:revision>
  <dcterms:created xsi:type="dcterms:W3CDTF">2018-07-08T06:47:04Z</dcterms:created>
  <dcterms:modified xsi:type="dcterms:W3CDTF">2019-02-17T10:24:44Z</dcterms:modified>
</cp:coreProperties>
</file>